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1" r:id="rId5"/>
    <p:sldId id="260" r:id="rId6"/>
    <p:sldId id="267" r:id="rId7"/>
    <p:sldId id="262" r:id="rId8"/>
    <p:sldId id="263" r:id="rId9"/>
    <p:sldId id="266" r:id="rId10"/>
    <p:sldId id="265" r:id="rId11"/>
    <p:sldId id="269" r:id="rId12"/>
    <p:sldId id="270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2"/>
    <p:restoredTop sz="96327"/>
  </p:normalViewPr>
  <p:slideViewPr>
    <p:cSldViewPr>
      <p:cViewPr varScale="1">
        <p:scale>
          <a:sx n="106" d="100"/>
          <a:sy n="106" d="100"/>
        </p:scale>
        <p:origin x="18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F26DD-EB64-DF46-B8AF-A73189CBE52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05C9B-1445-5B4E-B2DD-D75E6183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8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05C9B-1445-5B4E-B2DD-D75E61834F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05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05C9B-1445-5B4E-B2DD-D75E61834F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63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05C9B-1445-5B4E-B2DD-D75E61834F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24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/>
              <a:t>Thanks, Bryon</a:t>
            </a:r>
          </a:p>
          <a:p>
            <a:endParaRPr lang="en-US" sz="1000" dirty="0"/>
          </a:p>
          <a:p>
            <a:r>
              <a:rPr lang="en-US" sz="1000" dirty="0"/>
              <a:t>I’d like to call on my fellow committee members to add any comments.  I’ll call on our chair, Chris Bond, at the end.</a:t>
            </a:r>
          </a:p>
          <a:p>
            <a:endParaRPr lang="en-US" sz="1000" dirty="0"/>
          </a:p>
          <a:p>
            <a:r>
              <a:rPr lang="en-US" sz="1000" dirty="0"/>
              <a:t>Now it’s time for your questions and comments.  Please raise your hand so I can recognize you.  (Time Check)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05C9B-1445-5B4E-B2DD-D75E61834F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236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05C9B-1445-5B4E-B2DD-D75E61834F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8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05C9B-1445-5B4E-B2DD-D75E61834F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6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05C9B-1445-5B4E-B2DD-D75E61834F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35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05C9B-1445-5B4E-B2DD-D75E61834F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95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05C9B-1445-5B4E-B2DD-D75E61834F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21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05C9B-1445-5B4E-B2DD-D75E61834F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57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05C9B-1445-5B4E-B2DD-D75E61834F2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21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05C9B-1445-5B4E-B2DD-D75E61834F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33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05C9B-1445-5B4E-B2DD-D75E61834F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5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9351-CD06-47BF-9455-8FA22FE2A6B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5BFE-BDB0-4458-A1C7-A27BA68A8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14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9351-CD06-47BF-9455-8FA22FE2A6B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5BFE-BDB0-4458-A1C7-A27BA68A8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2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9351-CD06-47BF-9455-8FA22FE2A6B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5BFE-BDB0-4458-A1C7-A27BA68A8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9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9351-CD06-47BF-9455-8FA22FE2A6B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5BFE-BDB0-4458-A1C7-A27BA68A8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5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9351-CD06-47BF-9455-8FA22FE2A6B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5BFE-BDB0-4458-A1C7-A27BA68A8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7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9351-CD06-47BF-9455-8FA22FE2A6B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5BFE-BDB0-4458-A1C7-A27BA68A8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5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9351-CD06-47BF-9455-8FA22FE2A6B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5BFE-BDB0-4458-A1C7-A27BA68A8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6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9351-CD06-47BF-9455-8FA22FE2A6B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5BFE-BDB0-4458-A1C7-A27BA68A8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8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9351-CD06-47BF-9455-8FA22FE2A6B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5BFE-BDB0-4458-A1C7-A27BA68A8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3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9351-CD06-47BF-9455-8FA22FE2A6B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5BFE-BDB0-4458-A1C7-A27BA68A8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0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9351-CD06-47BF-9455-8FA22FE2A6B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5BFE-BDB0-4458-A1C7-A27BA68A8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accent1">
                <a:lumMod val="0"/>
                <a:lumOff val="100000"/>
              </a:schemeClr>
            </a:gs>
            <a:gs pos="70000">
              <a:schemeClr val="accent1">
                <a:lumMod val="45000"/>
                <a:lumOff val="55000"/>
              </a:schemeClr>
            </a:gs>
            <a:gs pos="8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09351-CD06-47BF-9455-8FA22FE2A6B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55BFE-BDB0-4458-A1C7-A27BA68A8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1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13" t="44952" r="43646" b="28678"/>
          <a:stretch/>
        </p:blipFill>
        <p:spPr bwMode="auto">
          <a:xfrm>
            <a:off x="1460408" y="1143000"/>
            <a:ext cx="1752600" cy="2142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89DE445-7320-E28E-D388-CBD79185EAFF}"/>
              </a:ext>
            </a:extLst>
          </p:cNvPr>
          <p:cNvSpPr txBox="1"/>
          <p:nvPr/>
        </p:nvSpPr>
        <p:spPr>
          <a:xfrm>
            <a:off x="4038600" y="1676400"/>
            <a:ext cx="3810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Class of 1978 Project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For our 50</a:t>
            </a:r>
            <a:r>
              <a:rPr lang="en-US" sz="2400" baseline="300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th</a:t>
            </a: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 Reunion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In Fall of 2028</a:t>
            </a:r>
          </a:p>
          <a:p>
            <a:pPr algn="ctr"/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algn="ctr"/>
            <a:r>
              <a:rPr lang="en-US" sz="32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Town Hall</a:t>
            </a:r>
          </a:p>
          <a:p>
            <a:pPr algn="ctr"/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algn="ctr"/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October 9, 2024</a:t>
            </a:r>
          </a:p>
        </p:txBody>
      </p:sp>
      <p:pic>
        <p:nvPicPr>
          <p:cNvPr id="3" name="Picture 2" descr="A logo for a company&#10;&#10;Description automatically generated">
            <a:extLst>
              <a:ext uri="{FF2B5EF4-FFF2-40B4-BE49-F238E27FC236}">
                <a16:creationId xmlns:a16="http://schemas.microsoft.com/office/drawing/2014/main" id="{68F49C01-9536-5D31-ACB2-5204BBEC4E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16" y="3801534"/>
            <a:ext cx="3403784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E445-7320-E28E-D388-CBD79185EAFF}"/>
              </a:ext>
            </a:extLst>
          </p:cNvPr>
          <p:cNvSpPr txBox="1"/>
          <p:nvPr/>
        </p:nvSpPr>
        <p:spPr>
          <a:xfrm>
            <a:off x="152400" y="98200"/>
            <a:ext cx="86868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PLEDGE PROCESS FOR CLASS 50</a:t>
            </a:r>
            <a:r>
              <a:rPr lang="en-US" sz="2400" baseline="300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th</a:t>
            </a: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 GIFT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CGAAA is managing our Class 50th Endowment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50th Endowment - in addition to the financial target, our goal is to get 100% classmate participation. 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Options to donate: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One Time Donation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Pledge over time, amount to be completed by December 2028 (pledge of the amount above to be paid over a period of years)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Click for Letter of Intent (LOI)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Fill out form and indicate method to donate and total at completion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Print out LOI, sign it and email a PDF copy to Susan Kenyon</a:t>
            </a:r>
          </a:p>
        </p:txBody>
      </p:sp>
    </p:spTree>
    <p:extLst>
      <p:ext uri="{BB962C8B-B14F-4D97-AF65-F5344CB8AC3E}">
        <p14:creationId xmlns:p14="http://schemas.microsoft.com/office/powerpoint/2010/main" val="125284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E445-7320-E28E-D388-CBD79185EAFF}"/>
              </a:ext>
            </a:extLst>
          </p:cNvPr>
          <p:cNvSpPr txBox="1"/>
          <p:nvPr/>
        </p:nvSpPr>
        <p:spPr>
          <a:xfrm>
            <a:off x="152400" y="381000"/>
            <a:ext cx="8458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PLEDGE PROCESS FOR CLASS 50</a:t>
            </a:r>
            <a:r>
              <a:rPr lang="en-US" sz="2400" baseline="300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th</a:t>
            </a: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 GIFT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For those still employed, seek out corporate matching for your donations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Consider other funding sources per the LOI page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Any website donation questions CGAAA POC:  Susan Kenyon (860) 442-2683 x12 (</a:t>
            </a:r>
            <a:r>
              <a:rPr lang="en-US" sz="2400" dirty="0" err="1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skenyon@cgaalumni.org</a:t>
            </a: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)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Direct Endowment Web Link: </a:t>
            </a:r>
            <a:r>
              <a:rPr lang="en-US" sz="2400" dirty="0" err="1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CGAalumni.org</a:t>
            </a: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/1978gift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Display the Web Link</a:t>
            </a:r>
          </a:p>
        </p:txBody>
      </p:sp>
    </p:spTree>
    <p:extLst>
      <p:ext uri="{BB962C8B-B14F-4D97-AF65-F5344CB8AC3E}">
        <p14:creationId xmlns:p14="http://schemas.microsoft.com/office/powerpoint/2010/main" val="4145218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E445-7320-E28E-D388-CBD79185EAFF}"/>
              </a:ext>
            </a:extLst>
          </p:cNvPr>
          <p:cNvSpPr txBox="1"/>
          <p:nvPr/>
        </p:nvSpPr>
        <p:spPr>
          <a:xfrm>
            <a:off x="342900" y="304800"/>
            <a:ext cx="83439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COMMENTS FROM OTHER COMMITTEE MEMBERS</a:t>
            </a:r>
          </a:p>
          <a:p>
            <a:pPr algn="ctr"/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algn="ctr"/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algn="ctr"/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REVIEW CHAT QUESTIONS &amp; COMMENTS</a:t>
            </a:r>
          </a:p>
          <a:p>
            <a:pPr algn="ctr"/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Just a reminder to please raise your hand if you have a question or comment. I’ll recognize you and ask my fellow committee members to help out if I miss anyone.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If you are unable to comment on your device, please contact any one of the committee members: Iain Anderson, Bruce Black, Chris Bond, Manson Brown, Pepe Castillo, Bryon Ing, Mike Lucia, Mike </a:t>
            </a:r>
            <a:r>
              <a:rPr lang="en-US" sz="2400" dirty="0" err="1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Vincenty</a:t>
            </a: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, Kerry Watterson, Brooke Winter</a:t>
            </a:r>
          </a:p>
        </p:txBody>
      </p:sp>
    </p:spTree>
    <p:extLst>
      <p:ext uri="{BB962C8B-B14F-4D97-AF65-F5344CB8AC3E}">
        <p14:creationId xmlns:p14="http://schemas.microsoft.com/office/powerpoint/2010/main" val="3662094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E445-7320-E28E-D388-CBD79185EAFF}"/>
              </a:ext>
            </a:extLst>
          </p:cNvPr>
          <p:cNvSpPr txBox="1"/>
          <p:nvPr/>
        </p:nvSpPr>
        <p:spPr>
          <a:xfrm>
            <a:off x="342900" y="27432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CLOSING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AA2BAC-7E92-72B8-087D-228892E60B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13" t="44952" r="43646" b="28678"/>
          <a:stretch/>
        </p:blipFill>
        <p:spPr bwMode="auto">
          <a:xfrm>
            <a:off x="1460408" y="1143000"/>
            <a:ext cx="1752600" cy="2142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A logo for a company&#10;&#10;Description automatically generated">
            <a:extLst>
              <a:ext uri="{FF2B5EF4-FFF2-40B4-BE49-F238E27FC236}">
                <a16:creationId xmlns:a16="http://schemas.microsoft.com/office/drawing/2014/main" id="{AB849211-1CB1-20F8-3A32-970B68C790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16" y="3801534"/>
            <a:ext cx="3403784" cy="1752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5BC33D-5893-DD2F-AC96-3743D1B0D6D6}"/>
              </a:ext>
            </a:extLst>
          </p:cNvPr>
          <p:cNvSpPr txBox="1"/>
          <p:nvPr/>
        </p:nvSpPr>
        <p:spPr>
          <a:xfrm>
            <a:off x="5257800" y="38862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Look for updates at uscga78.org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1741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E445-7320-E28E-D388-CBD79185EAFF}"/>
              </a:ext>
            </a:extLst>
          </p:cNvPr>
          <p:cNvSpPr txBox="1"/>
          <p:nvPr/>
        </p:nvSpPr>
        <p:spPr>
          <a:xfrm>
            <a:off x="228600" y="228601"/>
            <a:ext cx="8458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GROUNDRULES</a:t>
            </a:r>
          </a:p>
          <a:p>
            <a:pPr algn="ctr"/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Meeting will be recorded and link shared with class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Everyone should remain on mute during the presentation portion of the town hall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Gift Committee members can unmute at will to add comments during the presentation portion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During the questions and comments portion, all participants should use the Raise Hand icon and unmute when recognized by the moderator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Moderator will wrap up the meeting after one hour unless participants desire to extend the discussion</a:t>
            </a:r>
          </a:p>
        </p:txBody>
      </p:sp>
    </p:spTree>
    <p:extLst>
      <p:ext uri="{BB962C8B-B14F-4D97-AF65-F5344CB8AC3E}">
        <p14:creationId xmlns:p14="http://schemas.microsoft.com/office/powerpoint/2010/main" val="321965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E445-7320-E28E-D388-CBD79185EAFF}"/>
              </a:ext>
            </a:extLst>
          </p:cNvPr>
          <p:cNvSpPr txBox="1"/>
          <p:nvPr/>
        </p:nvSpPr>
        <p:spPr>
          <a:xfrm>
            <a:off x="228600" y="228601"/>
            <a:ext cx="8458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AGENDA</a:t>
            </a:r>
          </a:p>
          <a:p>
            <a:pPr algn="ctr"/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Presentation about the Gift Committee’s concept for our class project for the 50</a:t>
            </a:r>
            <a:r>
              <a:rPr lang="en-US" sz="2400" baseline="300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th</a:t>
            </a: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 Reunion</a:t>
            </a:r>
            <a:b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</a:br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Guidance on how classmates can make a pledge to support the 50</a:t>
            </a:r>
            <a:r>
              <a:rPr lang="en-US" sz="2400" baseline="300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th</a:t>
            </a: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 Reunion Class Project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Response to Questions &amp; Comments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4.  Closing</a:t>
            </a:r>
          </a:p>
        </p:txBody>
      </p:sp>
    </p:spTree>
    <p:extLst>
      <p:ext uri="{BB962C8B-B14F-4D97-AF65-F5344CB8AC3E}">
        <p14:creationId xmlns:p14="http://schemas.microsoft.com/office/powerpoint/2010/main" val="755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E445-7320-E28E-D388-CBD79185EAFF}"/>
              </a:ext>
            </a:extLst>
          </p:cNvPr>
          <p:cNvSpPr txBox="1"/>
          <p:nvPr/>
        </p:nvSpPr>
        <p:spPr>
          <a:xfrm>
            <a:off x="2133600" y="381000"/>
            <a:ext cx="5257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CLASSMATES </a:t>
            </a:r>
            <a:b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</a:b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ON THE GIFT COMMITTEE</a:t>
            </a:r>
          </a:p>
          <a:p>
            <a:pPr algn="ctr"/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algn="ctr"/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Iain Anderson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Bruce Black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Chris Bond – chair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Manson Brown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Pepe Castillo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Bryon Ing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Mike Lucia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Mike </a:t>
            </a:r>
            <a:r>
              <a:rPr lang="en-US" sz="2400" dirty="0" err="1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Vincenty</a:t>
            </a:r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Kerry Watterson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Brooke Winter</a:t>
            </a:r>
          </a:p>
        </p:txBody>
      </p:sp>
    </p:spTree>
    <p:extLst>
      <p:ext uri="{BB962C8B-B14F-4D97-AF65-F5344CB8AC3E}">
        <p14:creationId xmlns:p14="http://schemas.microsoft.com/office/powerpoint/2010/main" val="660454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E445-7320-E28E-D388-CBD79185EAFF}"/>
              </a:ext>
            </a:extLst>
          </p:cNvPr>
          <p:cNvSpPr txBox="1"/>
          <p:nvPr/>
        </p:nvSpPr>
        <p:spPr>
          <a:xfrm>
            <a:off x="228600" y="228601"/>
            <a:ext cx="8458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GIFT CONCEPT – BOTTOM LINE UP FRONT</a:t>
            </a:r>
          </a:p>
          <a:p>
            <a:pPr algn="ctr"/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An endowment of $780,000 to fund an Annual Class of 1978 Captain Michael A Healy Award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Funds generated through class pledge payments. Endowment generates earnings from investments to support an annual award or multiple annual awards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Selection of award recipient(s) based on three characteristics displayed by Captain Healy during his career: character, resilience, and innovation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Award intended to be flexible. Funds can be awarded to cadet project teams or individuals for project expenses, field trips, or guest speakers.</a:t>
            </a:r>
          </a:p>
        </p:txBody>
      </p:sp>
    </p:spTree>
    <p:extLst>
      <p:ext uri="{BB962C8B-B14F-4D97-AF65-F5344CB8AC3E}">
        <p14:creationId xmlns:p14="http://schemas.microsoft.com/office/powerpoint/2010/main" val="233377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E445-7320-E28E-D388-CBD79185EAFF}"/>
              </a:ext>
            </a:extLst>
          </p:cNvPr>
          <p:cNvSpPr txBox="1"/>
          <p:nvPr/>
        </p:nvSpPr>
        <p:spPr>
          <a:xfrm>
            <a:off x="228600" y="228601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CAPTAIN MICHAEL A. HEALY</a:t>
            </a:r>
          </a:p>
          <a:p>
            <a:pPr algn="ctr"/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Statues at CGA do not include any officer of the Coast Guard or its predecessor services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Our class displayed exceptional character, resilience, and innovation at CGA and afterwards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Michael A. Healy is renowned for displaying these same attributes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57251C-B98B-9B46-0A82-89DA25F210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4183701"/>
            <a:ext cx="3835400" cy="243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295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E445-7320-E28E-D388-CBD79185EAFF}"/>
              </a:ext>
            </a:extLst>
          </p:cNvPr>
          <p:cNvSpPr txBox="1"/>
          <p:nvPr/>
        </p:nvSpPr>
        <p:spPr>
          <a:xfrm>
            <a:off x="228600" y="228601"/>
            <a:ext cx="8458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PROCESS FOR GIFT SELECTION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Selection Criteria: Enduring, Inspiring, Cadet-Impactful, Feasible, Unique, and Distinctive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Initial ideas ranged from a statue of Michael Healy to endowments targeting various cadet needs. Committee engaged classmates at 45</a:t>
            </a:r>
            <a:r>
              <a:rPr lang="en-US" sz="2400" baseline="300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th</a:t>
            </a: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 reunion and through informal discussions to collect feedback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Various concepts were scored using a decision matrix. Committee devised the final concept by bundling together the best of various concepts.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After months of spirited debate, the Committee was unanimous in selecting the final concept.</a:t>
            </a:r>
          </a:p>
        </p:txBody>
      </p:sp>
    </p:spTree>
    <p:extLst>
      <p:ext uri="{BB962C8B-B14F-4D97-AF65-F5344CB8AC3E}">
        <p14:creationId xmlns:p14="http://schemas.microsoft.com/office/powerpoint/2010/main" val="3435739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E445-7320-E28E-D388-CBD79185EAFF}"/>
              </a:ext>
            </a:extLst>
          </p:cNvPr>
          <p:cNvSpPr txBox="1"/>
          <p:nvPr/>
        </p:nvSpPr>
        <p:spPr>
          <a:xfrm>
            <a:off x="228600" y="228601"/>
            <a:ext cx="8458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EXAMPLE OF HOW AN ANNUAL AWARD CAN OCCUR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Our class establishes a small Annual Award Committee. They target one specific criteria for that year, for example Innovation.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They engage Academy faculty who manage Capstone Projects required for all First Class cadets.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Faculty assist Capstone Project cadet leaders in submitting proposals for our annual award.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The committee, working with faculty, selects one or more proposals for funding. A large check and engraved silver cups are presented in front of the entire corps of cadets. Actual distribution of funds is performed by the Alumni Association.</a:t>
            </a:r>
          </a:p>
        </p:txBody>
      </p:sp>
    </p:spTree>
    <p:extLst>
      <p:ext uri="{BB962C8B-B14F-4D97-AF65-F5344CB8AC3E}">
        <p14:creationId xmlns:p14="http://schemas.microsoft.com/office/powerpoint/2010/main" val="3270231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E445-7320-E28E-D388-CBD79185EAFF}"/>
              </a:ext>
            </a:extLst>
          </p:cNvPr>
          <p:cNvSpPr txBox="1"/>
          <p:nvPr/>
        </p:nvSpPr>
        <p:spPr>
          <a:xfrm>
            <a:off x="228600" y="0"/>
            <a:ext cx="8915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TIMELINE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Present –			Conduct a campaign to raise 					$780,000 from our class in cash 				donations and pledges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Present – End of 2028	Complete payment of all </a:t>
            </a:r>
          </a:p>
          <a:p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				pledges from classmates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Fall 2028			Present our gift to CGA at our 					50</a:t>
            </a:r>
            <a:r>
              <a:rPr lang="en-US" sz="2400" baseline="300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th</a:t>
            </a:r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 reunion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Winter 2028			Execute the first award </a:t>
            </a:r>
          </a:p>
          <a:p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				process and make the actual </a:t>
            </a:r>
          </a:p>
          <a:p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				award to first class cadets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77"/>
              <a:cs typeface="Aldhabi" panose="020F050202020403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Early 2029			Cadets use funds to complete </a:t>
            </a:r>
          </a:p>
          <a:p>
            <a:r>
              <a:rPr lang="en-US" sz="2400" dirty="0">
                <a:solidFill>
                  <a:schemeClr val="tx2"/>
                </a:solidFill>
                <a:latin typeface="Arial Rounded MT Bold" panose="020F0704030504030204" pitchFamily="34" charset="77"/>
                <a:cs typeface="Aldhabi" panose="020F0502020204030204" pitchFamily="34" charset="0"/>
              </a:rPr>
              <a:t>				projects before graduation</a:t>
            </a:r>
          </a:p>
        </p:txBody>
      </p:sp>
    </p:spTree>
    <p:extLst>
      <p:ext uri="{BB962C8B-B14F-4D97-AF65-F5344CB8AC3E}">
        <p14:creationId xmlns:p14="http://schemas.microsoft.com/office/powerpoint/2010/main" val="1782910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4118</TotalTime>
  <Words>929</Words>
  <Application>Microsoft Office PowerPoint</Application>
  <PresentationFormat>On-screen Show (4:3)</PresentationFormat>
  <Paragraphs>141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Arial</vt:lpstr>
      <vt:lpstr>Arial Rounded MT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bryon ing</dc:creator>
  <cp:lastModifiedBy>Chris Bond</cp:lastModifiedBy>
  <cp:revision>14</cp:revision>
  <cp:lastPrinted>2024-09-17T11:35:44Z</cp:lastPrinted>
  <dcterms:created xsi:type="dcterms:W3CDTF">2018-08-14T05:01:41Z</dcterms:created>
  <dcterms:modified xsi:type="dcterms:W3CDTF">2024-10-10T14:02:37Z</dcterms:modified>
</cp:coreProperties>
</file>